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0" r:id="rId3"/>
    <p:sldId id="271" r:id="rId4"/>
    <p:sldId id="262" r:id="rId5"/>
    <p:sldId id="256" r:id="rId6"/>
    <p:sldId id="257" r:id="rId7"/>
    <p:sldId id="258" r:id="rId8"/>
    <p:sldId id="266" r:id="rId9"/>
    <p:sldId id="267" r:id="rId10"/>
    <p:sldId id="260" r:id="rId11"/>
    <p:sldId id="259" r:id="rId12"/>
    <p:sldId id="261" r:id="rId13"/>
    <p:sldId id="264" r:id="rId14"/>
    <p:sldId id="265" r:id="rId15"/>
    <p:sldId id="269" r:id="rId16"/>
    <p:sldId id="288" r:id="rId17"/>
    <p:sldId id="275" r:id="rId18"/>
    <p:sldId id="276" r:id="rId19"/>
    <p:sldId id="277" r:id="rId20"/>
    <p:sldId id="279" r:id="rId21"/>
    <p:sldId id="278" r:id="rId22"/>
    <p:sldId id="280" r:id="rId23"/>
    <p:sldId id="287" r:id="rId24"/>
    <p:sldId id="281" r:id="rId25"/>
    <p:sldId id="282" r:id="rId26"/>
    <p:sldId id="283" r:id="rId27"/>
    <p:sldId id="284" r:id="rId28"/>
    <p:sldId id="285" r:id="rId29"/>
    <p:sldId id="289" r:id="rId30"/>
    <p:sldId id="290" r:id="rId31"/>
    <p:sldId id="291" r:id="rId32"/>
    <p:sldId id="28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12" r:id="rId45"/>
    <p:sldId id="308" r:id="rId46"/>
    <p:sldId id="309" r:id="rId47"/>
    <p:sldId id="310" r:id="rId48"/>
    <p:sldId id="311" r:id="rId49"/>
    <p:sldId id="263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%20Y%20B%20COM%20notes%2020010-11\Module%20II\New%20Microsoft%20Office%20Excel%20Workshee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  <c:txPr>
        <a:bodyPr/>
        <a:lstStyle/>
        <a:p>
          <a:pPr>
            <a:defRPr sz="2000"/>
          </a:pPr>
          <a:endParaRPr lang="en-US"/>
        </a:p>
      </c:txPr>
    </c:title>
    <c:plotArea>
      <c:layout/>
      <c:lineChart>
        <c:grouping val="standard"/>
        <c:ser>
          <c:idx val="0"/>
          <c:order val="0"/>
          <c:tx>
            <c:strRef>
              <c:f>Sheet1!$I$123</c:f>
              <c:strCache>
                <c:ptCount val="1"/>
                <c:pt idx="0">
                  <c:v>Credit(Rs Lakhs) </c:v>
                </c:pt>
              </c:strCache>
            </c:strRef>
          </c:tx>
          <c:marker>
            <c:symbol val="none"/>
          </c:marker>
          <c:cat>
            <c:strRef>
              <c:f>Sheet1!$H$124:$H$131</c:f>
              <c:strCache>
                <c:ptCount val="8"/>
                <c:pt idx="0">
                  <c:v>2000-01 </c:v>
                </c:pt>
                <c:pt idx="1">
                  <c:v>2001-02</c:v>
                </c:pt>
                <c:pt idx="2">
                  <c:v>2002-03 </c:v>
                </c:pt>
                <c:pt idx="3">
                  <c:v>2003-04 </c:v>
                </c:pt>
                <c:pt idx="4">
                  <c:v>2004-05 </c:v>
                </c:pt>
                <c:pt idx="5">
                  <c:v>2005-06 </c:v>
                </c:pt>
                <c:pt idx="6">
                  <c:v>2006-07 </c:v>
                </c:pt>
                <c:pt idx="7">
                  <c:v>2007-08 </c:v>
                </c:pt>
              </c:strCache>
            </c:strRef>
          </c:cat>
          <c:val>
            <c:numRef>
              <c:f>Sheet1!$I$124:$I$131</c:f>
              <c:numCache>
                <c:formatCode>General</c:formatCode>
                <c:ptCount val="8"/>
                <c:pt idx="0">
                  <c:v>606</c:v>
                </c:pt>
                <c:pt idx="1">
                  <c:v>3558</c:v>
                </c:pt>
                <c:pt idx="2">
                  <c:v>9425</c:v>
                </c:pt>
                <c:pt idx="3">
                  <c:v>21185</c:v>
                </c:pt>
                <c:pt idx="4">
                  <c:v>53862</c:v>
                </c:pt>
                <c:pt idx="5">
                  <c:v>100053</c:v>
                </c:pt>
                <c:pt idx="6">
                  <c:v>170506</c:v>
                </c:pt>
                <c:pt idx="7">
                  <c:v>215220</c:v>
                </c:pt>
              </c:numCache>
            </c:numRef>
          </c:val>
        </c:ser>
        <c:marker val="1"/>
        <c:axId val="64580992"/>
        <c:axId val="64496768"/>
      </c:lineChart>
      <c:catAx>
        <c:axId val="64580992"/>
        <c:scaling>
          <c:orientation val="minMax"/>
        </c:scaling>
        <c:axPos val="b"/>
        <c:tickLblPos val="nextTo"/>
        <c:txPr>
          <a:bodyPr/>
          <a:lstStyle/>
          <a:p>
            <a:pPr>
              <a:defRPr sz="1800"/>
            </a:pPr>
            <a:endParaRPr lang="en-US"/>
          </a:p>
        </c:txPr>
        <c:crossAx val="64496768"/>
        <c:crosses val="autoZero"/>
        <c:auto val="1"/>
        <c:lblAlgn val="ctr"/>
        <c:lblOffset val="100"/>
      </c:catAx>
      <c:valAx>
        <c:axId val="6449676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800"/>
            </a:pPr>
            <a:endParaRPr lang="en-US"/>
          </a:p>
        </c:txPr>
        <c:crossAx val="6458099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800"/>
          </a:pPr>
          <a:endParaRPr lang="en-US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06/07/2010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ezinearticles.com/?expert=Malhar_Lathkar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5602" name="Picture 2" descr="http://indolinkenglish.files.wordpress.com/2010/02/microfina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457200"/>
            <a:ext cx="5334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microfinance institutions: These institutions give very small loans to unsalaried borrowers, taking little or no collateral.</a:t>
            </a:r>
          </a:p>
          <a:p>
            <a:r>
              <a:rPr lang="en-US" dirty="0" smtClean="0"/>
              <a:t>offers small quantum of finance in the form of loan to the individual or any organization.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Difference between micro finance and micro credit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Micro credit: small loans given by a bank or any legal registered institution</a:t>
            </a:r>
          </a:p>
          <a:p>
            <a:r>
              <a:rPr lang="en-US" dirty="0" smtClean="0"/>
              <a:t>Micro finance: broader concept includes multiple services such as loans, savings, insurance, transfer services, micro credit etc.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Micro finance in India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Micro finance movement traced to the S H Gs – bank linkage </a:t>
            </a:r>
            <a:r>
              <a:rPr lang="en-US" dirty="0" err="1" smtClean="0"/>
              <a:t>programme</a:t>
            </a:r>
            <a:r>
              <a:rPr lang="en-US" dirty="0" smtClean="0"/>
              <a:t> started as a pilot project 1992 by NABARD</a:t>
            </a:r>
          </a:p>
          <a:p>
            <a:r>
              <a:rPr lang="en-US" dirty="0" smtClean="0"/>
              <a:t>At present micro finance is provided by</a:t>
            </a:r>
          </a:p>
          <a:p>
            <a:r>
              <a:rPr lang="en-US" dirty="0" smtClean="0"/>
              <a:t>NABARD</a:t>
            </a:r>
          </a:p>
          <a:p>
            <a:r>
              <a:rPr lang="en-US" dirty="0" smtClean="0"/>
              <a:t>SIDBI</a:t>
            </a:r>
            <a:r>
              <a:rPr lang="en-US" sz="2000" dirty="0" smtClean="0"/>
              <a:t>(Small Industries Development bank of India )  </a:t>
            </a:r>
          </a:p>
          <a:p>
            <a:r>
              <a:rPr lang="en-US" dirty="0" smtClean="0"/>
              <a:t> RMS</a:t>
            </a:r>
            <a:r>
              <a:rPr lang="en-US" sz="2200" dirty="0" smtClean="0"/>
              <a:t>( </a:t>
            </a:r>
            <a:r>
              <a:rPr lang="en-US" sz="2200" dirty="0" err="1" smtClean="0"/>
              <a:t>Rashtriya</a:t>
            </a:r>
            <a:r>
              <a:rPr lang="en-US" sz="2200" dirty="0" smtClean="0"/>
              <a:t> </a:t>
            </a:r>
            <a:r>
              <a:rPr lang="en-US" sz="2200" dirty="0" err="1" smtClean="0"/>
              <a:t>Mahila</a:t>
            </a:r>
            <a:r>
              <a:rPr lang="en-US" sz="2200" dirty="0" smtClean="0"/>
              <a:t> </a:t>
            </a:r>
            <a:r>
              <a:rPr lang="en-US" sz="2200" dirty="0" err="1" smtClean="0"/>
              <a:t>Kosh</a:t>
            </a:r>
            <a:r>
              <a:rPr lang="en-US" sz="2200" dirty="0" smtClean="0"/>
              <a:t>)</a:t>
            </a:r>
          </a:p>
          <a:p>
            <a:r>
              <a:rPr lang="en-US" sz="3500" dirty="0" smtClean="0"/>
              <a:t>Commercial banks</a:t>
            </a:r>
          </a:p>
          <a:p>
            <a:r>
              <a:rPr lang="en-US" sz="3500" dirty="0" smtClean="0"/>
              <a:t>Co- operative banks</a:t>
            </a:r>
          </a:p>
          <a:p>
            <a:r>
              <a:rPr lang="en-US" sz="3500" dirty="0" smtClean="0"/>
              <a:t>NBFCs </a:t>
            </a:r>
            <a:endParaRPr lang="en-US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ROLE OF MICROFINANCE IN REDUCING POVERTY IN LDCS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Imagine you are a poor woman in Bangladesh. You work hard almost every day weaving mats. In five days you can finish a mat that sells for less than a dollar. When your children get sick, there is no money for medicine. How much would it change your life, if you could borrow $65 to buy a sewing machine? </a:t>
            </a:r>
          </a:p>
          <a:p>
            <a:r>
              <a:rPr lang="en-US" i="1" dirty="0" smtClean="0"/>
              <a:t>i.e. little more than Rs 3000/-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above example</a:t>
            </a:r>
            <a:r>
              <a:rPr lang="en-US" baseline="30000" dirty="0" smtClean="0"/>
              <a:t>7 </a:t>
            </a:r>
            <a:r>
              <a:rPr lang="en-US" dirty="0" smtClean="0"/>
              <a:t>is real. </a:t>
            </a:r>
            <a:r>
              <a:rPr lang="en-US" dirty="0" err="1" smtClean="0"/>
              <a:t>Joygon</a:t>
            </a:r>
            <a:r>
              <a:rPr lang="en-US" dirty="0" smtClean="0"/>
              <a:t> Begum  poor mat weaver in Bangladesh. </a:t>
            </a:r>
            <a:r>
              <a:rPr lang="en-US" dirty="0" err="1" smtClean="0"/>
              <a:t>Joygon</a:t>
            </a:r>
            <a:r>
              <a:rPr lang="en-US" dirty="0" smtClean="0"/>
              <a:t> used her $65 loan from the </a:t>
            </a:r>
            <a:r>
              <a:rPr lang="en-US" dirty="0" err="1" smtClean="0"/>
              <a:t>Grameen</a:t>
            </a:r>
            <a:r>
              <a:rPr lang="en-US" dirty="0" smtClean="0"/>
              <a:t> Bank to buy a second-hand sewing machine, and started a small business making clothes, Now, the family eats three healthy meals a day, with a diet including vegetables, grains, and a small amount of meat and fish. Her children attend school, and she has money saved up for emergencies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 so micro any more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6626" name="Picture 2" descr="http://www.economist.com/images/20060819/CFN21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524000"/>
            <a:ext cx="6400800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6082" name="Picture 2" descr="http://www.lamp-ngo-india.org/FaceWomenProver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457200"/>
            <a:ext cx="79248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2200" dirty="0" smtClean="0"/>
              <a:t>Importance of Self Help Groups in Rural Development </a:t>
            </a:r>
            <a:br>
              <a:rPr lang="en-US" sz="2200" dirty="0" smtClean="0"/>
            </a:br>
            <a:r>
              <a:rPr lang="en-US" sz="2200" dirty="0" smtClean="0"/>
              <a:t>By </a:t>
            </a:r>
            <a:r>
              <a:rPr lang="en-US" sz="2200" dirty="0" err="1" smtClean="0">
                <a:hlinkClick r:id="rId2" action="ppaction://hlinkfile"/>
              </a:rPr>
              <a:t>Malhar</a:t>
            </a:r>
            <a:r>
              <a:rPr lang="en-US" sz="2200" dirty="0" smtClean="0">
                <a:hlinkClick r:id="rId2" action="ppaction://hlinkfile"/>
              </a:rPr>
              <a:t> </a:t>
            </a:r>
            <a:r>
              <a:rPr lang="en-US" sz="2200" dirty="0" err="1" smtClean="0">
                <a:hlinkClick r:id="rId2" action="ppaction://hlinkfile"/>
              </a:rPr>
              <a:t>Lathkar</a:t>
            </a:r>
            <a:r>
              <a:rPr lang="en-US" sz="22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     Self Help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It is estimated that more </a:t>
            </a:r>
            <a:r>
              <a:rPr lang="en-US" dirty="0" smtClean="0">
                <a:solidFill>
                  <a:srgbClr val="00B050"/>
                </a:solidFill>
              </a:rPr>
              <a:t>than 25 million rural women </a:t>
            </a:r>
            <a:r>
              <a:rPr lang="en-US" dirty="0" smtClean="0">
                <a:solidFill>
                  <a:srgbClr val="FF0000"/>
                </a:solidFill>
              </a:rPr>
              <a:t>of India have been benefited by the Self Help Groups (SHG). </a:t>
            </a:r>
          </a:p>
          <a:p>
            <a:r>
              <a:rPr lang="en-US" dirty="0" smtClean="0"/>
              <a:t>The socio-economic benefits include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economic self independence</a:t>
            </a:r>
          </a:p>
          <a:p>
            <a:pPr>
              <a:buNone/>
            </a:pPr>
            <a:r>
              <a:rPr lang="en-US" dirty="0" smtClean="0"/>
              <a:t>2.   participation in village affairs</a:t>
            </a:r>
          </a:p>
          <a:p>
            <a:pPr>
              <a:buNone/>
            </a:pPr>
            <a:r>
              <a:rPr lang="en-US" dirty="0" smtClean="0"/>
              <a:t> 3.  awareness about education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A SHG?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Self Help Groups are small groups of people </a:t>
            </a:r>
            <a:r>
              <a:rPr lang="en-US" dirty="0" smtClean="0">
                <a:solidFill>
                  <a:srgbClr val="00B050"/>
                </a:solidFill>
              </a:rPr>
              <a:t>facing similar problems. </a:t>
            </a:r>
            <a:r>
              <a:rPr lang="en-US" dirty="0" smtClean="0">
                <a:solidFill>
                  <a:srgbClr val="FF0000"/>
                </a:solidFill>
              </a:rPr>
              <a:t>The members of the group help each other to solve their problems. A </a:t>
            </a:r>
            <a:r>
              <a:rPr lang="en-US" dirty="0" smtClean="0">
                <a:solidFill>
                  <a:srgbClr val="00B050"/>
                </a:solidFill>
              </a:rPr>
              <a:t>reasonably educated </a:t>
            </a:r>
            <a:r>
              <a:rPr lang="en-US" dirty="0" smtClean="0">
                <a:solidFill>
                  <a:srgbClr val="FF0000"/>
                </a:solidFill>
              </a:rPr>
              <a:t>but helpful local person </a:t>
            </a:r>
            <a:r>
              <a:rPr lang="en-US" dirty="0" smtClean="0">
                <a:solidFill>
                  <a:srgbClr val="00B050"/>
                </a:solidFill>
              </a:rPr>
              <a:t>takes the lead </a:t>
            </a:r>
            <a:r>
              <a:rPr lang="en-US" dirty="0" smtClean="0">
                <a:solidFill>
                  <a:srgbClr val="FF0000"/>
                </a:solidFill>
              </a:rPr>
              <a:t>in mobilizing these people to form a group.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animator or facilitator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person, called </a:t>
            </a:r>
            <a:r>
              <a:rPr lang="en-US" dirty="0" smtClean="0">
                <a:solidFill>
                  <a:srgbClr val="00B050"/>
                </a:solidFill>
              </a:rPr>
              <a:t>animator or facilitator, helps the group </a:t>
            </a:r>
            <a:r>
              <a:rPr lang="en-US" dirty="0" smtClean="0">
                <a:solidFill>
                  <a:srgbClr val="FF0000"/>
                </a:solidFill>
              </a:rPr>
              <a:t>members develop the habit of </a:t>
            </a:r>
            <a:r>
              <a:rPr lang="en-US" dirty="0" smtClean="0">
                <a:solidFill>
                  <a:srgbClr val="00B050"/>
                </a:solidFill>
              </a:rPr>
              <a:t>thrift </a:t>
            </a:r>
            <a:r>
              <a:rPr lang="en-US" dirty="0" smtClean="0">
                <a:solidFill>
                  <a:srgbClr val="FF0000"/>
                </a:solidFill>
              </a:rPr>
              <a:t>and promote small savings among them. The group savings are kept in a common bank account from which small loans are given to members.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7650" name="Picture 2" descr="http://www.microfinancegateway.org/gm/document-1.9.32132/India%20HL%20Photo%20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304800"/>
            <a:ext cx="6858000" cy="632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WHO CAN BECOME ANIMATOR? WHAT ARE HIS FUNCTIONS?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Anybody can be animator.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should have inclination to help others.</a:t>
            </a:r>
          </a:p>
          <a:p>
            <a:r>
              <a:rPr lang="en-US" dirty="0" smtClean="0"/>
              <a:t>1. The animator talks to the people by arranging </a:t>
            </a:r>
            <a:r>
              <a:rPr lang="en-US" dirty="0" smtClean="0">
                <a:solidFill>
                  <a:srgbClr val="00B050"/>
                </a:solidFill>
              </a:rPr>
              <a:t>small meetings </a:t>
            </a:r>
            <a:r>
              <a:rPr lang="en-US" dirty="0" smtClean="0"/>
              <a:t>or approaching individually. </a:t>
            </a:r>
            <a:br>
              <a:rPr lang="en-US" dirty="0" smtClean="0"/>
            </a:br>
            <a:r>
              <a:rPr lang="en-US" dirty="0" smtClean="0"/>
              <a:t>2. He/she </a:t>
            </a:r>
            <a:r>
              <a:rPr lang="en-US" dirty="0" smtClean="0">
                <a:solidFill>
                  <a:srgbClr val="00B050"/>
                </a:solidFill>
              </a:rPr>
              <a:t>explains the benefits of thrift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00B050"/>
                </a:solidFill>
              </a:rPr>
              <a:t>group formation</a:t>
            </a:r>
            <a:r>
              <a:rPr lang="en-US" dirty="0" smtClean="0"/>
              <a:t>. </a:t>
            </a:r>
            <a:br>
              <a:rPr lang="en-US" dirty="0" smtClean="0"/>
            </a:br>
            <a:r>
              <a:rPr lang="en-US" dirty="0" smtClean="0"/>
              <a:t>3. He helps the group in </a:t>
            </a:r>
            <a:r>
              <a:rPr lang="en-US" dirty="0" smtClean="0">
                <a:solidFill>
                  <a:srgbClr val="00B050"/>
                </a:solidFill>
              </a:rPr>
              <a:t>identifying their leader.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4. He also guides them in </a:t>
            </a:r>
            <a:r>
              <a:rPr lang="en-US" dirty="0" smtClean="0">
                <a:solidFill>
                  <a:srgbClr val="00B050"/>
                </a:solidFill>
              </a:rPr>
              <a:t>maintaining their accounts etc</a:t>
            </a:r>
            <a:r>
              <a:rPr lang="en-US" dirty="0" smtClean="0"/>
              <a:t>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In general, the role of animator is to guide and motivate the leader and members of SHG.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After six months, the SHG can approach any bank for availing loan facility to undertake a </a:t>
            </a:r>
            <a:r>
              <a:rPr lang="en-US" dirty="0" smtClean="0">
                <a:solidFill>
                  <a:srgbClr val="00B050"/>
                </a:solidFill>
              </a:rPr>
              <a:t>suitable entrepreneurial activity</a:t>
            </a:r>
            <a:r>
              <a:rPr lang="en-US" dirty="0" smtClean="0">
                <a:solidFill>
                  <a:srgbClr val="FF0000"/>
                </a:solidFill>
              </a:rPr>
              <a:t>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 group loan is distributed among the members to run a small business. The loan is repaid out of the profits earned.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FORMATION OF SHG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ideal size of SHG is </a:t>
            </a:r>
            <a:r>
              <a:rPr lang="en-US" dirty="0" smtClean="0">
                <a:solidFill>
                  <a:srgbClr val="00B050"/>
                </a:solidFill>
              </a:rPr>
              <a:t>10-20 members.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 group </a:t>
            </a:r>
            <a:r>
              <a:rPr lang="en-US" dirty="0" smtClean="0">
                <a:solidFill>
                  <a:srgbClr val="00B050"/>
                </a:solidFill>
              </a:rPr>
              <a:t>may or may not be registered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Only </a:t>
            </a:r>
            <a:r>
              <a:rPr lang="en-US" dirty="0" smtClean="0">
                <a:solidFill>
                  <a:srgbClr val="00B050"/>
                </a:solidFill>
              </a:rPr>
              <a:t>one person </a:t>
            </a:r>
            <a:r>
              <a:rPr lang="en-US" dirty="0" smtClean="0">
                <a:solidFill>
                  <a:srgbClr val="FF0000"/>
                </a:solidFill>
              </a:rPr>
              <a:t>from one family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 </a:t>
            </a:r>
            <a:r>
              <a:rPr lang="en-US" dirty="0" smtClean="0">
                <a:solidFill>
                  <a:srgbClr val="00B050"/>
                </a:solidFill>
              </a:rPr>
              <a:t>mixed group is generally not preferred</a:t>
            </a:r>
            <a:r>
              <a:rPr lang="en-US" dirty="0" smtClean="0">
                <a:solidFill>
                  <a:srgbClr val="FF0000"/>
                </a:solidFill>
              </a:rPr>
              <a:t>. It is important that the members have a </a:t>
            </a:r>
            <a:r>
              <a:rPr lang="en-US" dirty="0" smtClean="0">
                <a:solidFill>
                  <a:srgbClr val="00B050"/>
                </a:solidFill>
              </a:rPr>
              <a:t>common social and financial background.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 For example, the group should be of farmers, artisans, craftsmen, housemaids, mill workers etc.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 </a:t>
            </a:r>
            <a:r>
              <a:rPr lang="en-US" dirty="0" smtClean="0">
                <a:solidFill>
                  <a:srgbClr val="00B050"/>
                </a:solidFill>
              </a:rPr>
              <a:t>advantage </a:t>
            </a:r>
            <a:r>
              <a:rPr lang="en-US" dirty="0" smtClean="0">
                <a:solidFill>
                  <a:srgbClr val="FF0000"/>
                </a:solidFill>
              </a:rPr>
              <a:t>of a homogeneous group is that members can </a:t>
            </a:r>
            <a:r>
              <a:rPr lang="en-US" dirty="0" smtClean="0">
                <a:solidFill>
                  <a:srgbClr val="00B050"/>
                </a:solidFill>
              </a:rPr>
              <a:t>interact freely.</a:t>
            </a:r>
            <a:endParaRPr 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lamp-ngo-india.org/WomenSHGsFeder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457200"/>
            <a:ext cx="7696200" cy="556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FUNCTIONS OF A SHG: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1. Savings and thrift 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2. Internal lending 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3. Keeping proper accounts of transactions 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4. Discussing problems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can SHGs approach any bank for  availing loan?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Yes,</a:t>
            </a:r>
            <a:r>
              <a:rPr lang="en-US" dirty="0" smtClean="0"/>
              <a:t> after a </a:t>
            </a:r>
            <a:r>
              <a:rPr lang="en-US" dirty="0" smtClean="0">
                <a:solidFill>
                  <a:srgbClr val="FF0000"/>
                </a:solidFill>
              </a:rPr>
              <a:t>satisfactory performance </a:t>
            </a:r>
            <a:r>
              <a:rPr lang="en-US" dirty="0" smtClean="0"/>
              <a:t>of SHG and </a:t>
            </a:r>
            <a:r>
              <a:rPr lang="en-US" dirty="0" smtClean="0">
                <a:solidFill>
                  <a:srgbClr val="FF0000"/>
                </a:solidFill>
              </a:rPr>
              <a:t>sufficient balance </a:t>
            </a:r>
            <a:r>
              <a:rPr lang="en-US" dirty="0" smtClean="0"/>
              <a:t>in the common account, the SHG can approach any bank of its convenience for availing loan.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 RBI and NABARD has issued special guidelines </a:t>
            </a:r>
            <a:r>
              <a:rPr lang="en-US" dirty="0" smtClean="0"/>
              <a:t>to all the banks to encourage microfinance to such SHGs.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SHG can approach the bank with following documents: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en-US" dirty="0" smtClean="0">
                <a:solidFill>
                  <a:srgbClr val="00B050"/>
                </a:solidFill>
              </a:rPr>
              <a:t>1.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B050"/>
                </a:solidFill>
              </a:rPr>
              <a:t>Resolution from SHG </a:t>
            </a:r>
          </a:p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/>
            </a:r>
            <a:br>
              <a:rPr lang="en-US" dirty="0" smtClean="0">
                <a:solidFill>
                  <a:srgbClr val="00B050"/>
                </a:solidFill>
              </a:rPr>
            </a:br>
            <a:r>
              <a:rPr lang="en-US" dirty="0" smtClean="0">
                <a:solidFill>
                  <a:srgbClr val="00B050"/>
                </a:solidFill>
              </a:rPr>
              <a:t>2. Authorization from SHG</a:t>
            </a:r>
          </a:p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 </a:t>
            </a:r>
            <a:br>
              <a:rPr lang="en-US" dirty="0" smtClean="0">
                <a:solidFill>
                  <a:srgbClr val="00B050"/>
                </a:solidFill>
              </a:rPr>
            </a:br>
            <a:r>
              <a:rPr lang="en-US" dirty="0" smtClean="0">
                <a:solidFill>
                  <a:srgbClr val="00B050"/>
                </a:solidFill>
              </a:rPr>
              <a:t>3. Copy of rule and regulations of SHG </a:t>
            </a:r>
          </a:p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/>
            </a:r>
            <a:br>
              <a:rPr lang="en-US" dirty="0" smtClean="0">
                <a:solidFill>
                  <a:srgbClr val="00B050"/>
                </a:solidFill>
              </a:rPr>
            </a:br>
            <a:r>
              <a:rPr lang="en-US" dirty="0" smtClean="0">
                <a:solidFill>
                  <a:srgbClr val="00B050"/>
                </a:solidFill>
              </a:rPr>
              <a:t>4. Passbook of its account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NABARD rules stipulate that </a:t>
            </a:r>
            <a:r>
              <a:rPr lang="en-US" dirty="0" smtClean="0">
                <a:solidFill>
                  <a:srgbClr val="FF0000"/>
                </a:solidFill>
              </a:rPr>
              <a:t>no collateral security is necessary </a:t>
            </a:r>
            <a:r>
              <a:rPr lang="en-US" dirty="0" smtClean="0">
                <a:solidFill>
                  <a:srgbClr val="00B050"/>
                </a:solidFill>
              </a:rPr>
              <a:t>for the loans sanctioned to SHG. </a:t>
            </a:r>
          </a:p>
          <a:p>
            <a:endParaRPr lang="en-US" dirty="0" smtClean="0">
              <a:solidFill>
                <a:srgbClr val="00B050"/>
              </a:solidFill>
            </a:endParaRPr>
          </a:p>
          <a:p>
            <a:r>
              <a:rPr lang="en-US" dirty="0" smtClean="0">
                <a:solidFill>
                  <a:srgbClr val="00B050"/>
                </a:solidFill>
              </a:rPr>
              <a:t>The credit is given to the group at substantially </a:t>
            </a:r>
            <a:r>
              <a:rPr lang="en-US" dirty="0" smtClean="0">
                <a:solidFill>
                  <a:srgbClr val="FF0000"/>
                </a:solidFill>
              </a:rPr>
              <a:t>lesser interest rate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00B050"/>
                </a:solidFill>
              </a:rPr>
              <a:t>The group can charge </a:t>
            </a:r>
            <a:r>
              <a:rPr lang="en-US" dirty="0" smtClean="0">
                <a:solidFill>
                  <a:srgbClr val="FF0000"/>
                </a:solidFill>
              </a:rPr>
              <a:t>2-3 percent more </a:t>
            </a:r>
            <a:r>
              <a:rPr lang="en-US" dirty="0" smtClean="0">
                <a:solidFill>
                  <a:srgbClr val="00B050"/>
                </a:solidFill>
              </a:rPr>
              <a:t>to its members for its operation</a:t>
            </a:r>
            <a:endParaRPr 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Repayment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 repayment schedule is drawn up with the SHG and the loan is to be </a:t>
            </a:r>
            <a:r>
              <a:rPr lang="en-US" dirty="0" smtClean="0">
                <a:solidFill>
                  <a:srgbClr val="00B050"/>
                </a:solidFill>
              </a:rPr>
              <a:t>repaid regularly in small and frequent installments.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 </a:t>
            </a:r>
            <a:r>
              <a:rPr lang="en-US" dirty="0" smtClean="0">
                <a:solidFill>
                  <a:srgbClr val="00B050"/>
                </a:solidFill>
              </a:rPr>
              <a:t>loan is the collective responsibility </a:t>
            </a:r>
            <a:r>
              <a:rPr lang="en-US" dirty="0" smtClean="0">
                <a:solidFill>
                  <a:srgbClr val="FF0000"/>
                </a:solidFill>
              </a:rPr>
              <a:t>of the members.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 </a:t>
            </a:r>
            <a:r>
              <a:rPr lang="en-US" dirty="0" smtClean="0">
                <a:solidFill>
                  <a:srgbClr val="00B050"/>
                </a:solidFill>
              </a:rPr>
              <a:t>experience</a:t>
            </a:r>
            <a:r>
              <a:rPr lang="en-US" dirty="0" smtClean="0">
                <a:solidFill>
                  <a:srgbClr val="FF0000"/>
                </a:solidFill>
              </a:rPr>
              <a:t> of the bankers tells that </a:t>
            </a:r>
            <a:r>
              <a:rPr lang="en-US" dirty="0" smtClean="0">
                <a:solidFill>
                  <a:srgbClr val="00B050"/>
                </a:solidFill>
              </a:rPr>
              <a:t>repayments from SHGs are far better </a:t>
            </a:r>
            <a:r>
              <a:rPr lang="en-US" dirty="0" smtClean="0">
                <a:solidFill>
                  <a:srgbClr val="FF0000"/>
                </a:solidFill>
              </a:rPr>
              <a:t>than individual accounts.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7106" name="Picture 2" descr="http://www.lamp-ngo-india.org/EconomicDevelopme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33400"/>
            <a:ext cx="78486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8674" name="Picture 2" descr="http://www.microfinancegateway.org/gm/document-1.9.32131/India%20HL%20photo%20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685800"/>
            <a:ext cx="7696200" cy="617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women behind the success story- member s women SHGs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8130" name="Picture 2" descr="http://cbhi-hsprod.nic.in/files/PROD48/Members%20of%20women%20SHG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371600"/>
            <a:ext cx="8534400" cy="563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9154" name="Picture 2" descr="http://cbhi-hsprod.nic.in/files/PROD48/Kalmandhai%20-%20hoard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534400" cy="617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SHG movement thus has taken root in India and is contributing in poverty alleviation, and more importantly women empowerment.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 government needs to encourage this movement on a bigger scale.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Importance of SHGs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Improve Efficiency of the credit delivery system</a:t>
            </a:r>
          </a:p>
          <a:p>
            <a:r>
              <a:rPr lang="en-US" dirty="0" smtClean="0"/>
              <a:t>Channel of financial inclusion</a:t>
            </a:r>
          </a:p>
          <a:p>
            <a:r>
              <a:rPr lang="en-US" dirty="0" smtClean="0"/>
              <a:t>Resources Mobilization</a:t>
            </a:r>
          </a:p>
          <a:p>
            <a:r>
              <a:rPr lang="en-US" dirty="0" smtClean="0"/>
              <a:t>Promote Savings and Banking Habit</a:t>
            </a:r>
          </a:p>
          <a:p>
            <a:r>
              <a:rPr lang="en-US" dirty="0" smtClean="0"/>
              <a:t>Improve the living conditions of the poor</a:t>
            </a:r>
          </a:p>
          <a:p>
            <a:r>
              <a:rPr lang="en-US" dirty="0" smtClean="0"/>
              <a:t>Empowerment of women</a:t>
            </a:r>
          </a:p>
          <a:p>
            <a:r>
              <a:rPr lang="en-US" dirty="0" smtClean="0"/>
              <a:t>Promote Social and economic justice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Importance of SHGs (</a:t>
            </a:r>
            <a:r>
              <a:rPr lang="en-US" dirty="0" err="1" smtClean="0"/>
              <a:t>condt</a:t>
            </a:r>
            <a:r>
              <a:rPr lang="en-US" dirty="0" smtClean="0"/>
              <a:t>…)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Community Actions</a:t>
            </a:r>
          </a:p>
          <a:p>
            <a:r>
              <a:rPr lang="en-US" dirty="0" smtClean="0"/>
              <a:t>Develop Individual skills </a:t>
            </a:r>
          </a:p>
          <a:p>
            <a:r>
              <a:rPr lang="en-US" dirty="0" smtClean="0"/>
              <a:t>Employment generation</a:t>
            </a:r>
          </a:p>
          <a:p>
            <a:r>
              <a:rPr lang="en-US" dirty="0" smtClean="0"/>
              <a:t>Reduce influence of unorganized sector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related to SHGs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Management and control</a:t>
            </a:r>
          </a:p>
          <a:p>
            <a:r>
              <a:rPr lang="en-US" dirty="0" smtClean="0"/>
              <a:t>Impact on poverty</a:t>
            </a:r>
          </a:p>
          <a:p>
            <a:r>
              <a:rPr lang="en-US" dirty="0" smtClean="0"/>
              <a:t>Unequal regional Impact</a:t>
            </a:r>
          </a:p>
          <a:p>
            <a:r>
              <a:rPr lang="en-US" dirty="0" smtClean="0"/>
              <a:t>Leadership problems</a:t>
            </a:r>
          </a:p>
          <a:p>
            <a:r>
              <a:rPr lang="en-US" dirty="0" smtClean="0"/>
              <a:t>Governance </a:t>
            </a:r>
          </a:p>
          <a:p>
            <a:r>
              <a:rPr lang="en-US" dirty="0" smtClean="0"/>
              <a:t>Dropouts</a:t>
            </a:r>
          </a:p>
          <a:p>
            <a:r>
              <a:rPr lang="en-US" dirty="0" smtClean="0"/>
              <a:t>Poor record keeping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Composite Credit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Usually financial institutions give-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    short term loan-      for working capital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    medium term loan- for fixed asset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However micro and small businesses require for both purposes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Loan given both these purpose – composite loans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`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SSI units face difficulties in accessing bank credit because of their inability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to provide adequate collateral security for loans. Considering this, the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Government launched the Credit Guarantee Fund Scheme for Small Industries </a:t>
            </a:r>
            <a:r>
              <a:rPr lang="en-US" b="1" dirty="0" smtClean="0">
                <a:solidFill>
                  <a:srgbClr val="00B050"/>
                </a:solidFill>
              </a:rPr>
              <a:t>on 30th August, 2000 </a:t>
            </a:r>
            <a:r>
              <a:rPr lang="en-US" dirty="0" smtClean="0">
                <a:solidFill>
                  <a:srgbClr val="FF0000"/>
                </a:solidFill>
              </a:rPr>
              <a:t>to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 solve the problem of collateral security and impediment to flow of credit to Small Scale Industries (SSI) sector.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>Availability of bank credit </a:t>
            </a:r>
            <a:r>
              <a:rPr lang="en-US" sz="2700" dirty="0" smtClean="0">
                <a:solidFill>
                  <a:srgbClr val="00B050"/>
                </a:solidFill>
              </a:rPr>
              <a:t>without </a:t>
            </a:r>
            <a:r>
              <a:rPr lang="en-US" sz="2700" dirty="0" smtClean="0"/>
              <a:t>the problem of </a:t>
            </a:r>
            <a:r>
              <a:rPr lang="en-US" sz="2700" dirty="0" smtClean="0">
                <a:solidFill>
                  <a:srgbClr val="00B050"/>
                </a:solidFill>
              </a:rPr>
              <a:t>collaterals / third party guarantees </a:t>
            </a:r>
            <a:r>
              <a:rPr lang="en-US" sz="2700" dirty="0" smtClean="0"/>
              <a:t>is a major source of support to entrepreneurs of Micro and Small Enterprise (MSE).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Keeping this objective in view,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Ministry of Micro, Small &amp; Medium Enterprises (</a:t>
            </a:r>
            <a:r>
              <a:rPr lang="en-US" dirty="0" smtClean="0">
                <a:solidFill>
                  <a:srgbClr val="00B050"/>
                </a:solidFill>
              </a:rPr>
              <a:t>MSME)</a:t>
            </a:r>
            <a:r>
              <a:rPr lang="en-US" dirty="0" smtClean="0">
                <a:solidFill>
                  <a:srgbClr val="FF0000"/>
                </a:solidFill>
              </a:rPr>
              <a:t>, Government of India launched Credit Guarantee Scheme (</a:t>
            </a:r>
            <a:r>
              <a:rPr lang="en-US" dirty="0" smtClean="0">
                <a:solidFill>
                  <a:srgbClr val="00B050"/>
                </a:solidFill>
              </a:rPr>
              <a:t>CGS</a:t>
            </a:r>
            <a:r>
              <a:rPr lang="en-US" dirty="0" smtClean="0">
                <a:solidFill>
                  <a:srgbClr val="FF0000"/>
                </a:solidFill>
              </a:rPr>
              <a:t>) to strengthen credit to the MSE sector.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 Government of India with </a:t>
            </a:r>
            <a:r>
              <a:rPr lang="en-US" dirty="0" smtClean="0">
                <a:solidFill>
                  <a:srgbClr val="00B050"/>
                </a:solidFill>
              </a:rPr>
              <a:t>SIDBI </a:t>
            </a:r>
            <a:r>
              <a:rPr lang="en-US" dirty="0" smtClean="0">
                <a:solidFill>
                  <a:srgbClr val="FF0000"/>
                </a:solidFill>
              </a:rPr>
              <a:t>set up the Credit Guarantee Fund Trust for Micro and Small Enterprises (</a:t>
            </a:r>
            <a:r>
              <a:rPr lang="en-US" dirty="0" smtClean="0">
                <a:solidFill>
                  <a:srgbClr val="00B050"/>
                </a:solidFill>
              </a:rPr>
              <a:t>CGTMSE)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>
                <a:solidFill>
                  <a:srgbClr val="00B050"/>
                </a:solidFill>
              </a:rPr>
              <a:t>Objectives:</a:t>
            </a:r>
            <a:br>
              <a:rPr lang="en-US" i="1" dirty="0" smtClean="0">
                <a:solidFill>
                  <a:srgbClr val="00B050"/>
                </a:solidFill>
              </a:rPr>
            </a:b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• To give importance to project viability and secure the credit facility purely on the primary security of the assets financed.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• The lender availing guarantee facility should try to give composite credit to the borrowers so that the borrowers obtain both term loan and working capital facilities from a single agency.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 About </a:t>
            </a:r>
            <a:r>
              <a:rPr lang="en-US" dirty="0" smtClean="0">
                <a:solidFill>
                  <a:srgbClr val="FF0000"/>
                </a:solidFill>
              </a:rPr>
              <a:t>90 percent of the people in developing countries</a:t>
            </a:r>
            <a:r>
              <a:rPr lang="en-US" dirty="0" smtClean="0"/>
              <a:t> lack access to financial services from institutions, either for credit or savings</a:t>
            </a:r>
            <a:r>
              <a:rPr lang="en-US" baseline="30000" dirty="0" smtClean="0"/>
              <a:t>1</a:t>
            </a:r>
            <a:r>
              <a:rPr lang="en-US" dirty="0" smtClean="0"/>
              <a:t>, which further fuels the </a:t>
            </a:r>
            <a:r>
              <a:rPr lang="en-US" dirty="0" smtClean="0">
                <a:solidFill>
                  <a:srgbClr val="FF0000"/>
                </a:solidFill>
              </a:rPr>
              <a:t>“Vicious Cycle of Poverty” </a:t>
            </a:r>
          </a:p>
          <a:p>
            <a:endParaRPr lang="en-US" dirty="0" smtClean="0"/>
          </a:p>
          <a:p>
            <a:r>
              <a:rPr lang="en-US" dirty="0" smtClean="0"/>
              <a:t> Microfinance serves as a means to </a:t>
            </a:r>
            <a:r>
              <a:rPr lang="en-US" dirty="0" smtClean="0">
                <a:solidFill>
                  <a:srgbClr val="FF0000"/>
                </a:solidFill>
              </a:rPr>
              <a:t>empower the poor,</a:t>
            </a:r>
            <a:r>
              <a:rPr lang="en-US" dirty="0" smtClean="0"/>
              <a:t> and provides a </a:t>
            </a:r>
            <a:r>
              <a:rPr lang="en-US" dirty="0" smtClean="0">
                <a:solidFill>
                  <a:srgbClr val="FF0000"/>
                </a:solidFill>
              </a:rPr>
              <a:t>valuable tool </a:t>
            </a:r>
            <a:r>
              <a:rPr lang="en-US" dirty="0" smtClean="0"/>
              <a:t>to assist the economic development process.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Credit Guarantee scheme (CGS) seeks to </a:t>
            </a:r>
            <a:r>
              <a:rPr lang="en-US" dirty="0" smtClean="0">
                <a:solidFill>
                  <a:srgbClr val="00B050"/>
                </a:solidFill>
              </a:rPr>
              <a:t>reassure</a:t>
            </a:r>
            <a:r>
              <a:rPr lang="en-US" dirty="0" smtClean="0">
                <a:solidFill>
                  <a:srgbClr val="FF0000"/>
                </a:solidFill>
              </a:rPr>
              <a:t> the lender that, if the MSE unit, which availed collateral free credit facilities, fails to repay the lender, </a:t>
            </a:r>
            <a:r>
              <a:rPr lang="en-US" dirty="0" smtClean="0">
                <a:solidFill>
                  <a:srgbClr val="00B050"/>
                </a:solidFill>
              </a:rPr>
              <a:t>the Guarantee Trust will pay the lender up to 75 / 80/ 85 per cent of the credit facility.</a:t>
            </a:r>
            <a:endParaRPr 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Cumulative credit approved CGTMSE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13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Credit(Rs </a:t>
                      </a:r>
                      <a:r>
                        <a:rPr lang="en-US" sz="18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Lakhs</a:t>
                      </a:r>
                      <a:r>
                        <a:rPr lang="en-US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2000-01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606</a:t>
                      </a:r>
                      <a:endParaRPr lang="en-US" dirty="0"/>
                    </a:p>
                  </a:txBody>
                  <a:tcPr/>
                </a:tc>
              </a:tr>
              <a:tr h="55372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2001-02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3558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2002-03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9425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2003-04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21185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2004-05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53862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2005-06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100053</a:t>
                      </a:r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2006-07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170506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2007-08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215220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Cumulative credit approved CGTMSE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219200"/>
          <a:ext cx="8610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Swarojgar</a:t>
            </a:r>
            <a:r>
              <a:rPr lang="en-US" b="1" dirty="0" smtClean="0">
                <a:solidFill>
                  <a:srgbClr val="FF0000"/>
                </a:solidFill>
              </a:rPr>
              <a:t> Credit Card Scheme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Purpose:</a:t>
            </a:r>
            <a:r>
              <a:rPr lang="en-US" dirty="0" smtClean="0">
                <a:solidFill>
                  <a:srgbClr val="FF0000"/>
                </a:solidFill>
              </a:rPr>
              <a:t> For composite loan to small artisans/micro entrepreneurs.   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Eligibility:</a:t>
            </a:r>
            <a:r>
              <a:rPr lang="en-US" dirty="0" smtClean="0">
                <a:solidFill>
                  <a:srgbClr val="FF0000"/>
                </a:solidFill>
              </a:rPr>
              <a:t> Small artisans/handloom weavers/small entrepreneurs etc.  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</a:rPr>
              <a:t>Amount of Loan: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Composite loan Max.Rs.25000/-  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</a:rPr>
              <a:t>Security: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Hypothecation of assets created out of Bank finance.   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Margin</a:t>
            </a:r>
            <a:r>
              <a:rPr lang="en-US" b="1" dirty="0" smtClean="0">
                <a:solidFill>
                  <a:srgbClr val="FF0000"/>
                </a:solidFill>
              </a:rPr>
              <a:t>:</a:t>
            </a:r>
            <a:r>
              <a:rPr lang="en-US" dirty="0" smtClean="0">
                <a:solidFill>
                  <a:srgbClr val="FF0000"/>
                </a:solidFill>
              </a:rPr>
              <a:t> Nil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Repayment: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Payable in Equal Monthly Installments within 5 Years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March 2009 data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B050"/>
                </a:solidFill>
              </a:rPr>
              <a:t>9.84 </a:t>
            </a:r>
            <a:r>
              <a:rPr lang="en-US" sz="3600" dirty="0" err="1" smtClean="0">
                <a:solidFill>
                  <a:srgbClr val="00B050"/>
                </a:solidFill>
              </a:rPr>
              <a:t>lakhs</a:t>
            </a:r>
            <a:r>
              <a:rPr lang="en-US" sz="3600" dirty="0" smtClean="0">
                <a:solidFill>
                  <a:srgbClr val="00B050"/>
                </a:solidFill>
              </a:rPr>
              <a:t> cards issued</a:t>
            </a:r>
          </a:p>
          <a:p>
            <a:r>
              <a:rPr lang="en-US" sz="3600" dirty="0" smtClean="0">
                <a:solidFill>
                  <a:srgbClr val="00B050"/>
                </a:solidFill>
              </a:rPr>
              <a:t>Rs 4,007.33 </a:t>
            </a:r>
            <a:r>
              <a:rPr lang="en-US" sz="3600" dirty="0" err="1" smtClean="0">
                <a:solidFill>
                  <a:srgbClr val="00B050"/>
                </a:solidFill>
              </a:rPr>
              <a:t>crore</a:t>
            </a:r>
            <a:r>
              <a:rPr lang="en-US" sz="3600" dirty="0" smtClean="0">
                <a:solidFill>
                  <a:srgbClr val="00B050"/>
                </a:solidFill>
              </a:rPr>
              <a:t>  credit 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304800"/>
            <a:ext cx="33147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33400" y="1447800"/>
            <a:ext cx="8077200" cy="4495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47800"/>
            <a:ext cx="8915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8762999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799" y="1219200"/>
            <a:ext cx="8077201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smtClean="0"/>
              <a:t>The Roles of Microfinance, Entrepreneurship and Sustainability </a:t>
            </a:r>
            <a:br>
              <a:rPr lang="en-US" b="1" i="1" dirty="0" smtClean="0"/>
            </a:br>
            <a:r>
              <a:rPr lang="en-US" b="1" i="1" dirty="0" smtClean="0"/>
              <a:t>in Reducing Poverty in Developing Countries </a:t>
            </a:r>
            <a:br>
              <a:rPr lang="en-US" b="1" i="1" dirty="0" smtClean="0"/>
            </a:br>
            <a:r>
              <a:rPr lang="en-US" b="1" dirty="0" smtClean="0"/>
              <a:t>GUY VINCENT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Micro finance </a:t>
            </a:r>
            <a:br>
              <a:rPr lang="en-US" dirty="0" smtClean="0"/>
            </a:br>
            <a:r>
              <a:rPr lang="en-US" dirty="0" smtClean="0"/>
              <a:t>Role and functions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NABARD conducted series of research 1980s on rural credit</a:t>
            </a:r>
          </a:p>
          <a:p>
            <a:r>
              <a:rPr lang="en-US" dirty="0" smtClean="0"/>
              <a:t>Findings: existing policies, procedures and system not suited to the requirements of the poor.</a:t>
            </a:r>
          </a:p>
          <a:p>
            <a:r>
              <a:rPr lang="en-US" dirty="0" smtClean="0"/>
              <a:t>Recommended alternate polices, system and procedures to achieve financial inclusion.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Financial inclusion: process of ensuring access to financial services, and timely and adequate credit to vulnerable groups at an affordable cost.</a:t>
            </a:r>
          </a:p>
          <a:p>
            <a:r>
              <a:rPr lang="en-US" dirty="0" smtClean="0"/>
              <a:t>Micro finance - most important tools to meet this objective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Micro finance – financial services such as saving, insurance, funds, credit </a:t>
            </a:r>
            <a:r>
              <a:rPr lang="en-US" dirty="0" err="1" smtClean="0"/>
              <a:t>etc.u</a:t>
            </a:r>
            <a:r>
              <a:rPr lang="en-US" dirty="0" smtClean="0"/>
              <a:t> provided to poor and low income clients to raise their income .</a:t>
            </a:r>
          </a:p>
          <a:p>
            <a:r>
              <a:rPr lang="en-US" dirty="0" smtClean="0"/>
              <a:t>Mohammed </a:t>
            </a:r>
            <a:r>
              <a:rPr lang="en-US" dirty="0" err="1" smtClean="0"/>
              <a:t>Yunus</a:t>
            </a:r>
            <a:r>
              <a:rPr lang="en-US" dirty="0" smtClean="0"/>
              <a:t>  awarded noble prize for application of the concept of micro finance in Bangladesh leading to setting up of </a:t>
            </a:r>
            <a:r>
              <a:rPr lang="en-US" dirty="0" err="1" smtClean="0"/>
              <a:t>Grareem</a:t>
            </a:r>
            <a:r>
              <a:rPr lang="en-US" dirty="0" smtClean="0"/>
              <a:t> Bank in Bangladesh.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Muhammad </a:t>
            </a:r>
            <a:r>
              <a:rPr lang="en-US" sz="3600" dirty="0" err="1" smtClean="0"/>
              <a:t>Yunus</a:t>
            </a:r>
            <a:r>
              <a:rPr lang="en-US" sz="3600" dirty="0" smtClean="0"/>
              <a:t> and loan holders of </a:t>
            </a:r>
            <a:r>
              <a:rPr lang="en-US" sz="3600" dirty="0" err="1" smtClean="0"/>
              <a:t>Grameen</a:t>
            </a:r>
            <a:r>
              <a:rPr lang="en-US" sz="3600" dirty="0" smtClean="0"/>
              <a:t> Bank.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Muhammad Yun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600200"/>
            <a:ext cx="67056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Nobel Laureate Muhammad </a:t>
            </a:r>
            <a:r>
              <a:rPr lang="en-US" sz="2400" dirty="0" err="1" smtClean="0"/>
              <a:t>Yunus</a:t>
            </a:r>
            <a:r>
              <a:rPr lang="en-US" sz="2400" dirty="0" smtClean="0"/>
              <a:t> at the Nobel Peace Prize Award Ceremony at Oslo City Hall, 10 December 2006.</a:t>
            </a:r>
            <a:br>
              <a:rPr lang="en-US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4578" name="Picture 2" descr="Muhammad Yun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371600"/>
            <a:ext cx="4953000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1450</Words>
  <Application>Microsoft Office PowerPoint</Application>
  <PresentationFormat>On-screen Show (4:3)</PresentationFormat>
  <Paragraphs>156</Paragraphs>
  <Slides>49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Office Theme</vt:lpstr>
      <vt:lpstr>Slide 1</vt:lpstr>
      <vt:lpstr>Slide 2</vt:lpstr>
      <vt:lpstr>Slide 3</vt:lpstr>
      <vt:lpstr> </vt:lpstr>
      <vt:lpstr>Micro finance  Role and functions</vt:lpstr>
      <vt:lpstr>Slide 6</vt:lpstr>
      <vt:lpstr>Slide 7</vt:lpstr>
      <vt:lpstr>Muhammad Yunus and loan holders of Grameen Bank. </vt:lpstr>
      <vt:lpstr>Nobel Laureate Muhammad Yunus at the Nobel Peace Prize Award Ceremony at Oslo City Hall, 10 December 2006. </vt:lpstr>
      <vt:lpstr>Slide 10</vt:lpstr>
      <vt:lpstr>Difference between micro finance and micro credit</vt:lpstr>
      <vt:lpstr>Micro finance in India </vt:lpstr>
      <vt:lpstr>THE ROLE OF MICROFINANCE IN REDUCING POVERTY IN LDCS </vt:lpstr>
      <vt:lpstr>Slide 14</vt:lpstr>
      <vt:lpstr>Not so micro any more</vt:lpstr>
      <vt:lpstr>Slide 16</vt:lpstr>
      <vt:lpstr>Importance of Self Help Groups in Rural Development  By Malhar Lathkar                    Self Help Groups</vt:lpstr>
      <vt:lpstr>WHAT IS A SHG? </vt:lpstr>
      <vt:lpstr>animator or facilitator</vt:lpstr>
      <vt:lpstr>WHO CAN BECOME ANIMATOR? WHAT ARE HIS FUNCTIONS? </vt:lpstr>
      <vt:lpstr>Slide 21</vt:lpstr>
      <vt:lpstr>FORMATION OF SHG </vt:lpstr>
      <vt:lpstr>Slide 23</vt:lpstr>
      <vt:lpstr>MAJOR FUNCTIONS OF A SHG:</vt:lpstr>
      <vt:lpstr>can SHGs approach any bank for  availing loan?</vt:lpstr>
      <vt:lpstr>The SHG can approach the bank with following documents:</vt:lpstr>
      <vt:lpstr>Slide 27</vt:lpstr>
      <vt:lpstr>Repayment</vt:lpstr>
      <vt:lpstr>Slide 29</vt:lpstr>
      <vt:lpstr>The women behind the success story- member s women SHGs</vt:lpstr>
      <vt:lpstr>Slide 31</vt:lpstr>
      <vt:lpstr>Slide 32</vt:lpstr>
      <vt:lpstr>Importance of SHGs</vt:lpstr>
      <vt:lpstr>Importance of SHGs (condt…)</vt:lpstr>
      <vt:lpstr>Problems related to SHGs</vt:lpstr>
      <vt:lpstr>Composite Credit </vt:lpstr>
      <vt:lpstr>`</vt:lpstr>
      <vt:lpstr> Availability of bank credit without the problem of collaterals / third party guarantees is a major source of support to entrepreneurs of Micro and Small Enterprise (MSE). </vt:lpstr>
      <vt:lpstr>Objectives: </vt:lpstr>
      <vt:lpstr>Slide 40</vt:lpstr>
      <vt:lpstr>Cumulative credit approved CGTMSE</vt:lpstr>
      <vt:lpstr>Cumulative credit approved CGTMSE</vt:lpstr>
      <vt:lpstr>Swarojgar Credit Card Scheme</vt:lpstr>
      <vt:lpstr>March 2009 data</vt:lpstr>
      <vt:lpstr>Slide 45</vt:lpstr>
      <vt:lpstr>Slide 46</vt:lpstr>
      <vt:lpstr>Slide 47</vt:lpstr>
      <vt:lpstr>Slide 48</vt:lpstr>
      <vt:lpstr>Slide 49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 finance  Role and functions</dc:title>
  <dc:creator/>
  <cp:lastModifiedBy>.</cp:lastModifiedBy>
  <cp:revision>44</cp:revision>
  <dcterms:created xsi:type="dcterms:W3CDTF">2006-08-16T00:00:00Z</dcterms:created>
  <dcterms:modified xsi:type="dcterms:W3CDTF">2010-07-06T16:12:15Z</dcterms:modified>
</cp:coreProperties>
</file>